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6858000" cx="12192000"/>
  <p:notesSz cx="6858000" cy="9144000"/>
  <p:embeddedFontLst>
    <p:embeddedFont>
      <p:font typeface="Robo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9" roundtripDataSignature="AMtx7mi6FV+kfwnf0x9ITWUsuhqVFk/z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69BB855-F7D1-4F50-8939-3402171FFB4F}">
  <a:tblStyle styleId="{169BB855-F7D1-4F50-8939-3402171FFB4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>
          <a:top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</a:tcBdr>
      </a:tcStyle>
    </a:band1H>
    <a:band2H>
      <a:tcTxStyle b="off" i="off"/>
    </a:band2H>
    <a:band1V>
      <a:tcTxStyle b="off" i="off"/>
      <a:tcStyle>
        <a:tcBdr>
          <a:left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band1V>
    <a:band2V>
      <a:tcTxStyle b="off" i="off"/>
      <a:tcStyle>
        <a:tcBdr>
          <a:left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</a:tcBdr>
      </a:tcStyle>
    </a:lastRow>
    <a:seCell>
      <a:tcTxStyle b="off" i="off"/>
    </a:seCell>
    <a:swCell>
      <a:tcTxStyle b="off" i="off"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italic.fntdata"/><Relationship Id="rId14" Type="http://schemas.openxmlformats.org/officeDocument/2006/relationships/slide" Target="slides/slide9.xml"/><Relationship Id="rId36" Type="http://schemas.openxmlformats.org/officeDocument/2006/relationships/font" Target="fonts/Roboto-bold.fntdata"/><Relationship Id="rId17" Type="http://schemas.openxmlformats.org/officeDocument/2006/relationships/slide" Target="slides/slide12.xml"/><Relationship Id="rId39" Type="http://customschemas.google.com/relationships/presentationmetadata" Target="metadata"/><Relationship Id="rId16" Type="http://schemas.openxmlformats.org/officeDocument/2006/relationships/slide" Target="slides/slide11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" name="Google Shape;8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d189a1881e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2d189a1881e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3" name="Google Shape;163;g2d189a1881e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1df9db6cc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2d1df9db6cc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2d1df9db6cc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1df9db6cc_0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g2d1df9db6cc_0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g2d1df9db6cc_0_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d1b8b86fc2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2d1b8b86fc2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2d1b8b86fc2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d1df9db6cc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2d1df9db6cc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g2d1df9db6cc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d1b8b86fc2_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2d1b8b86fc2_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2d1b8b86fc2_1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d1df9db6cc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2d1df9db6cc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g2d1df9db6cc_0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d1aea13b33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2d1aea13b33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0" name="Google Shape;230;g2d1aea13b33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9" name="Google Shape;239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d1b8b86fc2_1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2d1b8b86fc2_1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0" name="Google Shape;250;g2d1b8b86fc2_1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0" name="Google Shape;260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1b8940825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d1b8940825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Richard</a:t>
            </a:r>
            <a:endParaRPr/>
          </a:p>
        </p:txBody>
      </p:sp>
      <p:sp>
        <p:nvSpPr>
          <p:cNvPr id="269" name="Google Shape;269;g2d1b8940825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d1b8940825_1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d1b8940825_1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Richard</a:t>
            </a:r>
            <a:endParaRPr/>
          </a:p>
        </p:txBody>
      </p:sp>
      <p:sp>
        <p:nvSpPr>
          <p:cNvPr id="278" name="Google Shape;278;g2d1b8940825_1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d1b8b86fc2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d1b8b86fc2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2d1b8b86fc2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6ff9d14b7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26ff9d14b7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4" name="Google Shape;294;g26ff9d14b7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3" name="Google Shape;303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0" name="Google Shape;310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6" name="Google Shape;31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d189a1881e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2d189a1881e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2d189a1881e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d1df9db6cc_0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2d1df9db6cc_0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2d1df9db6cc_0_6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17"/>
          <p:cNvSpPr txBox="1"/>
          <p:nvPr>
            <p:ph type="ctrTitle"/>
          </p:nvPr>
        </p:nvSpPr>
        <p:spPr>
          <a:xfrm>
            <a:off x="1524000" y="2286000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+ picture">
  <p:cSld name="Title + subtitle + pictur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6"/>
          <p:cNvSpPr txBox="1"/>
          <p:nvPr>
            <p:ph type="ctrTitle"/>
          </p:nvPr>
        </p:nvSpPr>
        <p:spPr>
          <a:xfrm>
            <a:off x="1117600" y="762000"/>
            <a:ext cx="5066250" cy="29006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6"/>
          <p:cNvSpPr/>
          <p:nvPr>
            <p:ph idx="2" type="pic"/>
          </p:nvPr>
        </p:nvSpPr>
        <p:spPr>
          <a:xfrm flipH="1">
            <a:off x="6086167" y="-22225"/>
            <a:ext cx="6080760" cy="6902450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sp>
      <p:sp>
        <p:nvSpPr>
          <p:cNvPr id="69" name="Google Shape;69;p26"/>
          <p:cNvSpPr txBox="1"/>
          <p:nvPr>
            <p:ph idx="1" type="subTitle"/>
          </p:nvPr>
        </p:nvSpPr>
        <p:spPr>
          <a:xfrm>
            <a:off x="1117600" y="4145280"/>
            <a:ext cx="5066250" cy="69088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Title + subtitl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7"/>
          <p:cNvSpPr txBox="1"/>
          <p:nvPr>
            <p:ph type="ctrTitle"/>
          </p:nvPr>
        </p:nvSpPr>
        <p:spPr>
          <a:xfrm>
            <a:off x="1524000" y="1143000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" type="subTitle"/>
          </p:nvPr>
        </p:nvSpPr>
        <p:spPr>
          <a:xfrm>
            <a:off x="1524000" y="3835198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cap="none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+ picture ">
  <p:cSld name="Content + picture 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8"/>
          <p:cNvSpPr txBox="1"/>
          <p:nvPr>
            <p:ph type="title"/>
          </p:nvPr>
        </p:nvSpPr>
        <p:spPr>
          <a:xfrm>
            <a:off x="838201" y="448056"/>
            <a:ext cx="6172200" cy="1581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" type="body"/>
          </p:nvPr>
        </p:nvSpPr>
        <p:spPr>
          <a:xfrm>
            <a:off x="838200" y="2257063"/>
            <a:ext cx="4894006" cy="3904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28"/>
          <p:cNvSpPr/>
          <p:nvPr>
            <p:ph idx="2" type="pic"/>
          </p:nvPr>
        </p:nvSpPr>
        <p:spPr>
          <a:xfrm>
            <a:off x="7500938" y="-22225"/>
            <a:ext cx="4714875" cy="6880225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28"/>
          <p:cNvSpPr/>
          <p:nvPr/>
        </p:nvSpPr>
        <p:spPr>
          <a:xfrm>
            <a:off x="993814" y="6303963"/>
            <a:ext cx="4287186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2">
  <p:cSld name="Content 2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 txBox="1"/>
          <p:nvPr>
            <p:ph type="title"/>
          </p:nvPr>
        </p:nvSpPr>
        <p:spPr>
          <a:xfrm>
            <a:off x="6562816" y="457200"/>
            <a:ext cx="4837176" cy="199339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8"/>
          <p:cNvSpPr/>
          <p:nvPr>
            <p:ph idx="2" type="pic"/>
          </p:nvPr>
        </p:nvSpPr>
        <p:spPr>
          <a:xfrm>
            <a:off x="-28882" y="0"/>
            <a:ext cx="6115050" cy="6858000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sp>
      <p:sp>
        <p:nvSpPr>
          <p:cNvPr id="21" name="Google Shape;21;p18"/>
          <p:cNvSpPr txBox="1"/>
          <p:nvPr>
            <p:ph idx="1" type="body"/>
          </p:nvPr>
        </p:nvSpPr>
        <p:spPr>
          <a:xfrm>
            <a:off x="6562818" y="2752344"/>
            <a:ext cx="4837174" cy="31363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cap="none"/>
            </a:lvl1pPr>
            <a:lvl2pPr indent="-2286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cap="none"/>
            </a:lvl2pPr>
            <a:lvl3pPr indent="-2286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cap="none"/>
            </a:lvl3pPr>
            <a:lvl4pPr indent="-2286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cap="none"/>
            </a:lvl4pPr>
            <a:lvl5pPr indent="-2286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cap="none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18"/>
          <p:cNvSpPr/>
          <p:nvPr/>
        </p:nvSpPr>
        <p:spPr>
          <a:xfrm>
            <a:off x="6562817" y="6303963"/>
            <a:ext cx="3014980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1">
  <p:cSld name="Content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type="title"/>
          </p:nvPr>
        </p:nvSpPr>
        <p:spPr>
          <a:xfrm>
            <a:off x="5242425" y="466344"/>
            <a:ext cx="6241651" cy="171035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/>
          <p:nvPr>
            <p:ph idx="2" type="pic"/>
          </p:nvPr>
        </p:nvSpPr>
        <p:spPr>
          <a:xfrm>
            <a:off x="0" y="0"/>
            <a:ext cx="4287838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19"/>
          <p:cNvSpPr txBox="1"/>
          <p:nvPr>
            <p:ph idx="1" type="body"/>
          </p:nvPr>
        </p:nvSpPr>
        <p:spPr>
          <a:xfrm>
            <a:off x="5242426" y="2286000"/>
            <a:ext cx="6241650" cy="3474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19"/>
          <p:cNvSpPr/>
          <p:nvPr/>
        </p:nvSpPr>
        <p:spPr>
          <a:xfrm>
            <a:off x="5291586" y="6303963"/>
            <a:ext cx="4287186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1">
  <p:cSld name="Two Content 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0"/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0"/>
          <p:cNvSpPr txBox="1"/>
          <p:nvPr>
            <p:ph type="title"/>
          </p:nvPr>
        </p:nvSpPr>
        <p:spPr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" type="body"/>
          </p:nvPr>
        </p:nvSpPr>
        <p:spPr>
          <a:xfrm>
            <a:off x="838199" y="2024781"/>
            <a:ext cx="5212079" cy="4137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2" type="body"/>
          </p:nvPr>
        </p:nvSpPr>
        <p:spPr>
          <a:xfrm>
            <a:off x="6459795" y="2024780"/>
            <a:ext cx="4894006" cy="4137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2">
  <p:cSld name="Two Content 2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1"/>
          <p:cNvSpPr txBox="1"/>
          <p:nvPr>
            <p:ph type="title"/>
          </p:nvPr>
        </p:nvSpPr>
        <p:spPr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" type="body"/>
          </p:nvPr>
        </p:nvSpPr>
        <p:spPr>
          <a:xfrm>
            <a:off x="838200" y="2024781"/>
            <a:ext cx="2878394" cy="4137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AutoNum type="arabicPeriod"/>
              <a:defRPr sz="18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AutoNum type="alphaLcPeriod"/>
              <a:defRPr sz="1800"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AutoNum type="arabicParenR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AutoNum type="alphaLcParenR"/>
              <a:defRPr sz="1800"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2" type="body"/>
          </p:nvPr>
        </p:nvSpPr>
        <p:spPr>
          <a:xfrm>
            <a:off x="6459795" y="2024780"/>
            <a:ext cx="4894006" cy="4137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3">
  <p:cSld name="Two Content 3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2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2"/>
          <p:cNvSpPr txBox="1"/>
          <p:nvPr>
            <p:ph idx="1" type="body"/>
          </p:nvPr>
        </p:nvSpPr>
        <p:spPr>
          <a:xfrm>
            <a:off x="838200" y="1790329"/>
            <a:ext cx="5134335" cy="4113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2"/>
          <p:cNvSpPr txBox="1"/>
          <p:nvPr>
            <p:ph idx="2" type="body"/>
          </p:nvPr>
        </p:nvSpPr>
        <p:spPr>
          <a:xfrm>
            <a:off x="6219464" y="1790329"/>
            <a:ext cx="5134335" cy="4113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22"/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+ table">
  <p:cSld name="Content + tab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4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4"/>
          <p:cNvSpPr txBox="1"/>
          <p:nvPr>
            <p:ph idx="1" type="body"/>
          </p:nvPr>
        </p:nvSpPr>
        <p:spPr>
          <a:xfrm>
            <a:off x="896074" y="2106591"/>
            <a:ext cx="2067045" cy="3633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1400"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▪"/>
              <a:defRPr sz="12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3">
  <p:cSld name="Content 3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64" name="Google Shape;64;p25"/>
          <p:cNvSpPr txBox="1"/>
          <p:nvPr>
            <p:ph type="title"/>
          </p:nvPr>
        </p:nvSpPr>
        <p:spPr>
          <a:xfrm>
            <a:off x="1362437" y="400485"/>
            <a:ext cx="9467127" cy="25279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5"/>
          <p:cNvSpPr txBox="1"/>
          <p:nvPr>
            <p:ph idx="1" type="body"/>
          </p:nvPr>
        </p:nvSpPr>
        <p:spPr>
          <a:xfrm>
            <a:off x="1362075" y="3738622"/>
            <a:ext cx="9467850" cy="25279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indent="-228600" lvl="4" marL="22860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phoenixnap.com/kb/hadoop-mapreduce" TargetMode="External"/><Relationship Id="rId4" Type="http://schemas.openxmlformats.org/officeDocument/2006/relationships/hyperlink" Target="https://labelyourdata.com/articles/how-to-choose-a-machine-learning-algorithm" TargetMode="External"/><Relationship Id="rId5" Type="http://schemas.openxmlformats.org/officeDocument/2006/relationships/hyperlink" Target="https://towardsdatascience.com/explainable-ai-xai-with-a-decision-tree-960d60b240bd" TargetMode="External"/><Relationship Id="rId6" Type="http://schemas.openxmlformats.org/officeDocument/2006/relationships/hyperlink" Target="https://www.analyticsvidhya.com/blog/2019/08/comprehensive-guide-k-means-clustering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image" id="82" name="Google Shape;82;p1"/>
          <p:cNvPicPr preferRelativeResize="0"/>
          <p:nvPr>
            <p:ph idx="2" type="pic"/>
          </p:nvPr>
        </p:nvPicPr>
        <p:blipFill rotWithShape="1">
          <a:blip r:embed="rId3">
            <a:alphaModFix amt="52000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"/>
          <p:cNvSpPr txBox="1"/>
          <p:nvPr>
            <p:ph type="ctrTitle"/>
          </p:nvPr>
        </p:nvSpPr>
        <p:spPr>
          <a:xfrm>
            <a:off x="1524000" y="2286000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CSCE5300 </a:t>
            </a:r>
            <a:br>
              <a:rPr lang="en-US"/>
            </a:br>
            <a:r>
              <a:rPr lang="en-US"/>
              <a:t>SPRING 2024</a:t>
            </a:r>
            <a:br>
              <a:rPr lang="en-US"/>
            </a:br>
            <a:r>
              <a:rPr lang="en-US"/>
              <a:t>PROJECT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GROUP 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"/>
          <p:cNvSpPr txBox="1"/>
          <p:nvPr>
            <p:ph type="title"/>
          </p:nvPr>
        </p:nvSpPr>
        <p:spPr>
          <a:xfrm>
            <a:off x="838200" y="241374"/>
            <a:ext cx="105156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DATASET (arun)</a:t>
            </a:r>
            <a:endParaRPr/>
          </a:p>
        </p:txBody>
      </p:sp>
      <p:sp>
        <p:nvSpPr>
          <p:cNvPr id="157" name="Google Shape;157;p8"/>
          <p:cNvSpPr txBox="1"/>
          <p:nvPr>
            <p:ph idx="1" type="body"/>
          </p:nvPr>
        </p:nvSpPr>
        <p:spPr>
          <a:xfrm>
            <a:off x="838200" y="798150"/>
            <a:ext cx="6808200" cy="18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</a:pPr>
            <a:r>
              <a:rPr b="1" lang="en-US" sz="2500"/>
              <a:t>3 datasets</a:t>
            </a:r>
            <a:endParaRPr b="1" sz="25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-US" sz="2300"/>
              <a:t>compnaies.txt 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-US" sz="2300"/>
              <a:t>mapping.csv 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-US" sz="2300"/>
              <a:t>rounds.csv</a:t>
            </a:r>
            <a:endParaRPr sz="2300"/>
          </a:p>
        </p:txBody>
      </p:sp>
      <p:sp>
        <p:nvSpPr>
          <p:cNvPr id="158" name="Google Shape;158;p8"/>
          <p:cNvSpPr txBox="1"/>
          <p:nvPr>
            <p:ph idx="2" type="body"/>
          </p:nvPr>
        </p:nvSpPr>
        <p:spPr>
          <a:xfrm>
            <a:off x="651850" y="2715950"/>
            <a:ext cx="11831700" cy="33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Noto Sans Symbols"/>
              <a:buNone/>
            </a:pPr>
            <a:r>
              <a:rPr b="1" lang="en-US" sz="2500"/>
              <a:t>Features</a:t>
            </a:r>
            <a:endParaRPr b="1" sz="2600"/>
          </a:p>
          <a:p>
            <a:pPr indent="-3619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Companies have </a:t>
            </a:r>
            <a:r>
              <a:rPr lang="en-US" sz="2100"/>
              <a:t>features like, name of the company, category, country, state, region, founded on, status (operation, closed, IPO, etc)</a:t>
            </a:r>
            <a:endParaRPr sz="2100"/>
          </a:p>
          <a:p>
            <a:pPr indent="-3619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mappings have info related to the </a:t>
            </a:r>
            <a:r>
              <a:rPr lang="en-US" sz="2100"/>
              <a:t>industry</a:t>
            </a:r>
            <a:r>
              <a:rPr lang="en-US" sz="2100"/>
              <a:t> of the company. Like, automotive, health, manufacturing, etc. We can merge this with companies using “category_list”.</a:t>
            </a:r>
            <a:endParaRPr sz="2100"/>
          </a:p>
          <a:p>
            <a:pPr indent="-3619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Rounds have information of the type of funding (seed, venture, angel) and the amount raised. This dataset can be merged with companies using “company_permalink”.</a:t>
            </a:r>
            <a:endParaRPr sz="2200"/>
          </a:p>
        </p:txBody>
      </p:sp>
      <p:sp>
        <p:nvSpPr>
          <p:cNvPr id="159" name="Google Shape;159;p8"/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d189a1881e_0_19"/>
          <p:cNvSpPr txBox="1"/>
          <p:nvPr>
            <p:ph type="title"/>
          </p:nvPr>
        </p:nvSpPr>
        <p:spPr>
          <a:xfrm>
            <a:off x="838200" y="2895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1 (Arun)</a:t>
            </a:r>
            <a:endParaRPr/>
          </a:p>
        </p:txBody>
      </p:sp>
      <p:sp>
        <p:nvSpPr>
          <p:cNvPr id="166" name="Google Shape;166;g2d189a1881e_0_19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g2d189a1881e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67660"/>
            <a:ext cx="11887202" cy="3958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d1df9db6cc_0_2"/>
          <p:cNvSpPr txBox="1"/>
          <p:nvPr>
            <p:ph type="title"/>
          </p:nvPr>
        </p:nvSpPr>
        <p:spPr>
          <a:xfrm>
            <a:off x="838200" y="2895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1 - Result (Arun)</a:t>
            </a:r>
            <a:endParaRPr/>
          </a:p>
        </p:txBody>
      </p:sp>
      <p:sp>
        <p:nvSpPr>
          <p:cNvPr id="174" name="Google Shape;174;g2d1df9db6cc_0_2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5" name="Google Shape;175;g2d1df9db6cc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67660"/>
            <a:ext cx="11887200" cy="3987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d1df9db6cc_0_50"/>
          <p:cNvSpPr txBox="1"/>
          <p:nvPr>
            <p:ph type="title"/>
          </p:nvPr>
        </p:nvSpPr>
        <p:spPr>
          <a:xfrm>
            <a:off x="838200" y="2895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1 - Visualization (Arun)</a:t>
            </a:r>
            <a:endParaRPr/>
          </a:p>
        </p:txBody>
      </p:sp>
      <p:sp>
        <p:nvSpPr>
          <p:cNvPr id="182" name="Google Shape;182;g2d1df9db6cc_0_50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g2d1df9db6cc_0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5450" y="1498735"/>
            <a:ext cx="6005239" cy="4383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d1b8b86fc2_1_0"/>
          <p:cNvSpPr txBox="1"/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2 (Arun)</a:t>
            </a:r>
            <a:endParaRPr/>
          </a:p>
        </p:txBody>
      </p:sp>
      <p:sp>
        <p:nvSpPr>
          <p:cNvPr id="190" name="Google Shape;190;g2d1b8b86fc2_1_0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g2d1b8b86fc2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43860"/>
            <a:ext cx="11887202" cy="2843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d1df9db6cc_0_11"/>
          <p:cNvSpPr txBox="1"/>
          <p:nvPr>
            <p:ph type="title"/>
          </p:nvPr>
        </p:nvSpPr>
        <p:spPr>
          <a:xfrm>
            <a:off x="838200" y="146701"/>
            <a:ext cx="1051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2 - Result (Arun)</a:t>
            </a:r>
            <a:endParaRPr/>
          </a:p>
        </p:txBody>
      </p:sp>
      <p:sp>
        <p:nvSpPr>
          <p:cNvPr id="198" name="Google Shape;198;g2d1df9db6cc_0_11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g2d1df9db6cc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287" y="944249"/>
            <a:ext cx="10285423" cy="47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2d1df9db6cc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907431"/>
            <a:ext cx="12191999" cy="3396538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2d1df9db6cc_0_11"/>
          <p:cNvSpPr txBox="1"/>
          <p:nvPr/>
        </p:nvSpPr>
        <p:spPr>
          <a:xfrm>
            <a:off x="4498875" y="6331275"/>
            <a:ext cx="34125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No. of rows: 79070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d1b8b86fc2_1_6"/>
          <p:cNvSpPr txBox="1"/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3 (Venkat)</a:t>
            </a:r>
            <a:endParaRPr/>
          </a:p>
        </p:txBody>
      </p:sp>
      <p:sp>
        <p:nvSpPr>
          <p:cNvPr id="208" name="Google Shape;208;g2d1b8b86fc2_1_6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g2d1b8b86fc2_1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362" y="1410300"/>
            <a:ext cx="10313274" cy="430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1df9db6cc_0_27"/>
          <p:cNvSpPr txBox="1"/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3 (Venkat)</a:t>
            </a:r>
            <a:endParaRPr/>
          </a:p>
        </p:txBody>
      </p:sp>
      <p:sp>
        <p:nvSpPr>
          <p:cNvPr id="216" name="Google Shape;216;g2d1df9db6cc_0_27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7" name="Google Shape;217;g2d1df9db6cc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500" y="1417765"/>
            <a:ext cx="12191998" cy="4521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"/>
          <p:cNvSpPr txBox="1"/>
          <p:nvPr>
            <p:ph type="title"/>
          </p:nvPr>
        </p:nvSpPr>
        <p:spPr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IMPLEMENTATION (venkat)</a:t>
            </a:r>
            <a:endParaRPr/>
          </a:p>
        </p:txBody>
      </p:sp>
      <p:sp>
        <p:nvSpPr>
          <p:cNvPr id="224" name="Google Shape;224;p11"/>
          <p:cNvSpPr txBox="1"/>
          <p:nvPr>
            <p:ph idx="1" type="body"/>
          </p:nvPr>
        </p:nvSpPr>
        <p:spPr>
          <a:xfrm>
            <a:off x="1923068" y="2024781"/>
            <a:ext cx="3954396" cy="4137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</a:pPr>
            <a:r>
              <a:rPr lang="en-US" sz="2800"/>
              <a:t>INTEGRATION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/>
              <a:t>2 x </a:t>
            </a:r>
            <a:r>
              <a:rPr lang="en-US" sz="2400"/>
              <a:t>CSV files, 1 x txt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/>
              <a:t>AWS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2400"/>
              <a:t>S3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2400"/>
              <a:t>Sagemaker</a:t>
            </a:r>
            <a:endParaRPr sz="2400"/>
          </a:p>
          <a:p>
            <a:pPr indent="-381000" lvl="1" marL="8001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EC2</a:t>
            </a:r>
            <a:endParaRPr sz="2400"/>
          </a:p>
          <a:p>
            <a:pPr indent="0" lvl="3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800"/>
          </a:p>
        </p:txBody>
      </p:sp>
      <p:sp>
        <p:nvSpPr>
          <p:cNvPr id="225" name="Google Shape;225;p11"/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1"/>
          <p:cNvSpPr txBox="1"/>
          <p:nvPr/>
        </p:nvSpPr>
        <p:spPr>
          <a:xfrm>
            <a:off x="6534329" y="2024780"/>
            <a:ext cx="3373242" cy="4137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S3 storage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Sagemaker &amp; EC2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1" marL="12573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Jupyter Lab</a:t>
            </a:r>
            <a:endParaRPr/>
          </a:p>
          <a:p>
            <a:pPr indent="-457200" lvl="1" marL="12573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 3 notebook</a:t>
            </a:r>
            <a:endParaRPr/>
          </a:p>
          <a:p>
            <a:pPr indent="-457200" lvl="1" marL="12573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of the queries and ML were done in Spark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d1aea13b33_0_1"/>
          <p:cNvSpPr txBox="1"/>
          <p:nvPr>
            <p:ph type="title"/>
          </p:nvPr>
        </p:nvSpPr>
        <p:spPr>
          <a:xfrm>
            <a:off x="838200" y="365751"/>
            <a:ext cx="10515600" cy="115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4 (Deepak)</a:t>
            </a:r>
            <a:endParaRPr/>
          </a:p>
        </p:txBody>
      </p:sp>
      <p:sp>
        <p:nvSpPr>
          <p:cNvPr id="233" name="Google Shape;233;g2d1aea13b33_0_1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4" name="Google Shape;234;g2d1aea13b33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6650" y="1629550"/>
            <a:ext cx="7846226" cy="4142649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2d1aea13b33_0_1"/>
          <p:cNvSpPr txBox="1"/>
          <p:nvPr/>
        </p:nvSpPr>
        <p:spPr>
          <a:xfrm>
            <a:off x="702475" y="1828188"/>
            <a:ext cx="28455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show country wise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city wise amount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invested by 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successful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startups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/>
          <p:nvPr>
            <p:ph type="title"/>
          </p:nvPr>
        </p:nvSpPr>
        <p:spPr>
          <a:xfrm>
            <a:off x="6562816" y="457200"/>
            <a:ext cx="4837176" cy="10607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AGENDA</a:t>
            </a:r>
            <a:endParaRPr/>
          </a:p>
        </p:txBody>
      </p:sp>
      <p:pic>
        <p:nvPicPr>
          <p:cNvPr descr="A group of people sitting around a table" id="90" name="Google Shape;90;p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" r="2" t="0"/>
          <a:stretch/>
        </p:blipFill>
        <p:spPr>
          <a:xfrm>
            <a:off x="-28882" y="0"/>
            <a:ext cx="6115050" cy="6858000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pic>
      <p:sp>
        <p:nvSpPr>
          <p:cNvPr id="91" name="Google Shape;91;p2"/>
          <p:cNvSpPr txBox="1"/>
          <p:nvPr>
            <p:ph idx="1" type="body"/>
          </p:nvPr>
        </p:nvSpPr>
        <p:spPr>
          <a:xfrm>
            <a:off x="6338950" y="1803675"/>
            <a:ext cx="5016000" cy="41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/>
              <a:t>TEAM MEMBERS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/>
              <a:t>GOALS &amp; OBJECTIVES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MODEL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WORKFLOW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DATASET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ANALYSIS OF DATA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IMPLEMENTATION 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RESULTS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PROJECT MANAGEMENT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2"/>
          <p:cNvSpPr txBox="1"/>
          <p:nvPr>
            <p:ph type="title"/>
          </p:nvPr>
        </p:nvSpPr>
        <p:spPr>
          <a:xfrm>
            <a:off x="838200" y="365752"/>
            <a:ext cx="10515600" cy="10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1</a:t>
            </a:r>
            <a:r>
              <a:rPr lang="en-US"/>
              <a:t> (Deepak)</a:t>
            </a:r>
            <a:endParaRPr/>
          </a:p>
        </p:txBody>
      </p:sp>
      <p:sp>
        <p:nvSpPr>
          <p:cNvPr id="242" name="Google Shape;242;p12"/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3" name="Google Shape;24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250" y="1079025"/>
            <a:ext cx="2899374" cy="238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9950" y="3599675"/>
            <a:ext cx="2899375" cy="220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54775" y="2344625"/>
            <a:ext cx="6247699" cy="368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2"/>
          <p:cNvSpPr txBox="1"/>
          <p:nvPr/>
        </p:nvSpPr>
        <p:spPr>
          <a:xfrm>
            <a:off x="4896125" y="1530900"/>
            <a:ext cx="500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00FF00"/>
                </a:solidFill>
                <a:highlight>
                  <a:srgbClr val="383838"/>
                </a:highlight>
                <a:latin typeface="Roboto"/>
                <a:ea typeface="Roboto"/>
                <a:cs typeface="Roboto"/>
                <a:sym typeface="Roboto"/>
              </a:rPr>
              <a:t>To show country wise and city wise amount invested by successful startups</a:t>
            </a:r>
            <a:endParaRPr b="0" i="0" sz="1900" u="none" cap="none" strike="noStrike">
              <a:solidFill>
                <a:srgbClr val="00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d1b8b86fc2_1_18"/>
          <p:cNvSpPr txBox="1"/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Query 5 (Richard)</a:t>
            </a:r>
            <a:endParaRPr/>
          </a:p>
        </p:txBody>
      </p:sp>
      <p:sp>
        <p:nvSpPr>
          <p:cNvPr id="253" name="Google Shape;253;g2d1b8b86fc2_1_18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4" name="Google Shape;254;g2d1b8b86fc2_1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5074" y="3566600"/>
            <a:ext cx="2679100" cy="266487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2d1b8b86fc2_1_18"/>
          <p:cNvSpPr txBox="1"/>
          <p:nvPr/>
        </p:nvSpPr>
        <p:spPr>
          <a:xfrm>
            <a:off x="7629350" y="145000"/>
            <a:ext cx="43641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Total raised amount USD for each category: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max(Automotive &amp; Sports): $44,786,697,961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max(Blanks): $0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max(Cleantech / Semiconductors): $242,201,184,352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max(Entertainment): $123,999,473,406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max(Health): $131,629,176,909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max(Manufacturing): $132,375,114,676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max(News, Search and Messaging): $228,977,881,530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max(Others): $413,752,698,535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max(Social, Finance, Analytics, Advertising): $268,089,097,295</a:t>
            </a:r>
            <a:endParaRPr sz="1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56" name="Google Shape;256;g2d1b8b86fc2_1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00" y="1214677"/>
            <a:ext cx="6513999" cy="425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ANALYSIS OF DATA (richard)</a:t>
            </a:r>
            <a:endParaRPr/>
          </a:p>
        </p:txBody>
      </p:sp>
      <p:sp>
        <p:nvSpPr>
          <p:cNvPr id="263" name="Google Shape;263;p9"/>
          <p:cNvSpPr txBox="1"/>
          <p:nvPr>
            <p:ph idx="1" type="body"/>
          </p:nvPr>
        </p:nvSpPr>
        <p:spPr>
          <a:xfrm>
            <a:off x="348793" y="1329180"/>
            <a:ext cx="5326144" cy="4894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Noto Sans Symbols"/>
              <a:buNone/>
            </a:pPr>
            <a:r>
              <a:rPr b="0" i="0" lang="en-US" sz="1500">
                <a:highlight>
                  <a:srgbClr val="F2F2F2"/>
                </a:highlight>
                <a:latin typeface="Arial"/>
                <a:ea typeface="Arial"/>
                <a:cs typeface="Arial"/>
                <a:sym typeface="Arial"/>
              </a:rPr>
              <a:t>DATA PREPROCESSING</a:t>
            </a:r>
            <a:endParaRPr sz="1500"/>
          </a:p>
          <a:p>
            <a:pPr indent="-2857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/>
              <a:t>Remove any rows with missing or NULL values</a:t>
            </a:r>
            <a:endParaRPr sz="1600"/>
          </a:p>
          <a:p>
            <a:pPr indent="-2857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/>
              <a:t>Ensure that columns were consistent on format</a:t>
            </a:r>
            <a:endParaRPr sz="1600"/>
          </a:p>
          <a:p>
            <a:pPr indent="-2857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/>
              <a:t>Remove inconsistencies with uppercase and lowercase</a:t>
            </a:r>
            <a:endParaRPr sz="1600"/>
          </a:p>
          <a:p>
            <a:pPr indent="-2857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/>
              <a:t>Combine all 3 files based on company and category list</a:t>
            </a:r>
            <a:endParaRPr sz="1600"/>
          </a:p>
          <a:p>
            <a:pPr indent="-2857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/>
              <a:t>Expand company categories and apply them to the specific industry classifications</a:t>
            </a:r>
            <a:endParaRPr sz="1600"/>
          </a:p>
          <a:p>
            <a:pPr indent="-2857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/>
              <a:t>Pivot the sources of funding column into separate colums</a:t>
            </a:r>
            <a:endParaRPr sz="1600"/>
          </a:p>
          <a:p>
            <a:pPr indent="-2857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/>
              <a:t>Discretize the raised amounts column</a:t>
            </a:r>
            <a:endParaRPr sz="1600"/>
          </a:p>
          <a:p>
            <a:pPr indent="-2857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/>
              <a:t>Index the categorical columns</a:t>
            </a:r>
            <a:endParaRPr sz="1600"/>
          </a:p>
          <a:p>
            <a:pPr indent="-2857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/>
              <a:t>Used decision tree modeling, along with random forest, to predict status</a:t>
            </a:r>
            <a:endParaRPr sz="1600"/>
          </a:p>
          <a:p>
            <a:pPr indent="-19939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1000"/>
          </a:p>
        </p:txBody>
      </p:sp>
      <p:sp>
        <p:nvSpPr>
          <p:cNvPr id="264" name="Google Shape;264;p9"/>
          <p:cNvSpPr txBox="1"/>
          <p:nvPr>
            <p:ph idx="2" type="body"/>
          </p:nvPr>
        </p:nvSpPr>
        <p:spPr>
          <a:xfrm>
            <a:off x="6219464" y="1329180"/>
            <a:ext cx="5134335" cy="4894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</a:pPr>
            <a:r>
              <a:rPr lang="en-US" sz="1400">
                <a:highlight>
                  <a:srgbClr val="F2F2F2"/>
                </a:highlight>
                <a:latin typeface="Arial"/>
                <a:ea typeface="Arial"/>
                <a:cs typeface="Arial"/>
                <a:sym typeface="Arial"/>
              </a:rPr>
              <a:t>QUERIES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1500"/>
              <a:t>Query by country and city for amounts raised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1500"/>
              <a:t>Query by industry and amounts raised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1500"/>
              <a:t>Query by sources of funding and status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1500"/>
              <a:t>Query by industry and amounts raised, broken out by status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1500"/>
              <a:t>Query and aggregate by applycable industries since some enterprises can be classified across several</a:t>
            </a:r>
            <a:endParaRPr sz="1500"/>
          </a:p>
        </p:txBody>
      </p:sp>
      <p:sp>
        <p:nvSpPr>
          <p:cNvPr id="265" name="Google Shape;265;p9"/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1b8940825_1_1"/>
          <p:cNvSpPr txBox="1"/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2d1b8940825_1_1"/>
          <p:cNvSpPr txBox="1"/>
          <p:nvPr>
            <p:ph idx="1" type="body"/>
          </p:nvPr>
        </p:nvSpPr>
        <p:spPr>
          <a:xfrm>
            <a:off x="838200" y="1790329"/>
            <a:ext cx="5134200" cy="4113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2d1b8940825_1_1"/>
          <p:cNvSpPr txBox="1"/>
          <p:nvPr>
            <p:ph idx="2" type="body"/>
          </p:nvPr>
        </p:nvSpPr>
        <p:spPr>
          <a:xfrm>
            <a:off x="6219464" y="1790329"/>
            <a:ext cx="5134200" cy="4113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g2d1b8940825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d1b8940825_1_9"/>
          <p:cNvSpPr txBox="1"/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2d1b8940825_1_9"/>
          <p:cNvSpPr txBox="1"/>
          <p:nvPr>
            <p:ph idx="1" type="body"/>
          </p:nvPr>
        </p:nvSpPr>
        <p:spPr>
          <a:xfrm>
            <a:off x="838200" y="1790329"/>
            <a:ext cx="5134200" cy="4113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2d1b8940825_1_9"/>
          <p:cNvSpPr txBox="1"/>
          <p:nvPr>
            <p:ph idx="2" type="body"/>
          </p:nvPr>
        </p:nvSpPr>
        <p:spPr>
          <a:xfrm>
            <a:off x="6219464" y="1790329"/>
            <a:ext cx="5134200" cy="4113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g2d1b8940825_1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d1b8b86fc2_0_21"/>
          <p:cNvSpPr txBox="1"/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ANALYSIS OF DATA</a:t>
            </a:r>
            <a:endParaRPr/>
          </a:p>
        </p:txBody>
      </p:sp>
      <p:pic>
        <p:nvPicPr>
          <p:cNvPr id="290" name="Google Shape;290;g2d1b8b86fc2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1750" y="1408875"/>
            <a:ext cx="9119824" cy="475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6ff9d14b77_0_0"/>
          <p:cNvSpPr txBox="1"/>
          <p:nvPr>
            <p:ph type="title"/>
          </p:nvPr>
        </p:nvSpPr>
        <p:spPr>
          <a:xfrm>
            <a:off x="838200" y="365760"/>
            <a:ext cx="105156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RESULTS (richard)</a:t>
            </a:r>
            <a:endParaRPr/>
          </a:p>
        </p:txBody>
      </p:sp>
      <p:sp>
        <p:nvSpPr>
          <p:cNvPr id="297" name="Google Shape;297;g26ff9d14b77_0_0"/>
          <p:cNvSpPr txBox="1"/>
          <p:nvPr>
            <p:ph idx="1" type="body"/>
          </p:nvPr>
        </p:nvSpPr>
        <p:spPr>
          <a:xfrm>
            <a:off x="6540367" y="1576225"/>
            <a:ext cx="4813433" cy="45511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/>
              <a:t>ML results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Accuracy: 0.815199562602515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Precision: 0.8158523876662784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Recall: 0.9993242228562847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F1-score: 0.7371493469512593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Best maxDepth: 10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Best numTrees: 10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Best featureSubsetStrategy: auto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Based on Best: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Accuracy: 0.8160500577121682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Precision: 0.8162026248006868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Recall: 0.9993242228562847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ct val="1000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F1-score: 0.738377295657317</a:t>
            </a:r>
            <a:endParaRPr/>
          </a:p>
        </p:txBody>
      </p:sp>
      <p:sp>
        <p:nvSpPr>
          <p:cNvPr id="298" name="Google Shape;298;g26ff9d14b77_0_0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g26ff9d14b77_0_0"/>
          <p:cNvSpPr txBox="1"/>
          <p:nvPr>
            <p:ph idx="2" type="body"/>
          </p:nvPr>
        </p:nvSpPr>
        <p:spPr>
          <a:xfrm>
            <a:off x="757735" y="1576225"/>
            <a:ext cx="4097069" cy="4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2000"/>
              <a:t>Class to predict – status (in operation, acquired, IPO, not in operations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2000"/>
              <a:t>Key features – industry, sources of funding, amounts raised, country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2000"/>
              <a:t>Models used – decision tree models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2000"/>
              <a:t>Optimization – random forest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</a:pPr>
            <a:r>
              <a:rPr lang="en-US" sz="2000"/>
              <a:t>Attempted Support Vector Machines (SVM), but multiclass &gt; 2 not supported by MLlib</a:t>
            </a:r>
            <a:endParaRPr sz="2000"/>
          </a:p>
          <a:p>
            <a:pPr indent="-1714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PROJECT MANAGEMENT (richard)</a:t>
            </a:r>
            <a:endParaRPr/>
          </a:p>
        </p:txBody>
      </p:sp>
      <p:graphicFrame>
        <p:nvGraphicFramePr>
          <p:cNvPr id="306" name="Google Shape;306;p13"/>
          <p:cNvGraphicFramePr/>
          <p:nvPr/>
        </p:nvGraphicFramePr>
        <p:xfrm>
          <a:off x="612775" y="21082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{169BB855-F7D1-4F50-8939-3402171FFB4F}</a:tableStyleId>
              </a:tblPr>
              <a:tblGrid>
                <a:gridCol w="2743200"/>
                <a:gridCol w="2743200"/>
                <a:gridCol w="2743200"/>
                <a:gridCol w="2743200"/>
              </a:tblGrid>
              <a:tr h="653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INDIVIDUAL/S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TASK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PERCENTAGES (%)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  <a:tr h="653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Richard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Query, Model building, Model training, Model evaluating, platform review, presentation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</a:t>
                      </a:r>
                      <a:endParaRPr b="1" i="0" sz="2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 anchor="ctr"/>
                </a:tc>
              </a:tr>
              <a:tr h="653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Venkat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AWS Infrastructure setup, Query, Model evaluating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en-US" sz="2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</a:t>
                      </a:r>
                      <a:endParaRPr b="1" sz="1800" u="none" cap="none" strike="noStrike"/>
                    </a:p>
                  </a:txBody>
                  <a:tcPr marT="45725" marB="45725" marR="91450" marL="91450" anchor="ctr"/>
                </a:tc>
              </a:tr>
              <a:tr h="653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Deepak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AWS Infrastructure setup, Query, Model evaluating, platform review, presentation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en-US" sz="2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</a:t>
                      </a:r>
                      <a:endParaRPr b="1" sz="1800" u="none" cap="none" strike="noStrike"/>
                    </a:p>
                  </a:txBody>
                  <a:tcPr marT="45725" marB="45725" marR="91450" marL="91450" anchor="ctr"/>
                </a:tc>
              </a:tr>
              <a:tr h="653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Arun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Queries, </a:t>
                      </a:r>
                      <a:r>
                        <a:rPr lang="en-US" sz="1800" u="none" cap="none" strike="noStrike"/>
                        <a:t>Model building, Model training, Model evaluating, platform review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en-US" sz="2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</a:t>
                      </a:r>
                      <a:endParaRPr b="1" sz="1800" u="none" cap="none" strike="noStrike"/>
                    </a:p>
                  </a:txBody>
                  <a:tcPr marT="45725" marB="45725" marR="91450" marL="91450" anchor="ctr"/>
                </a:tc>
              </a:tr>
              <a:tr h="653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4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BIBLIOGRAPHY </a:t>
            </a:r>
            <a:endParaRPr/>
          </a:p>
        </p:txBody>
      </p:sp>
      <p:graphicFrame>
        <p:nvGraphicFramePr>
          <p:cNvPr id="313" name="Google Shape;313;p14"/>
          <p:cNvGraphicFramePr/>
          <p:nvPr/>
        </p:nvGraphicFramePr>
        <p:xfrm>
          <a:off x="838200" y="13291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{169BB855-F7D1-4F50-8939-3402171FFB4F}</a:tableStyleId>
              </a:tblPr>
              <a:tblGrid>
                <a:gridCol w="10515600"/>
              </a:tblGrid>
              <a:tr h="620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REFERENCE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  <a:tr h="620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https://blog.revolve.team/2023/05/02/data-files-from-s3-in-local-pyspark-environment/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  <a:tr h="620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sng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https://phoenixnap.com/kb/hadoop-mapreduce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 anchor="ctr"/>
                </a:tc>
              </a:tr>
              <a:tr h="620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sng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4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https://labelyourdata.com/articles/how-to-choose-a-machine-learning-algorithm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 anchor="ctr"/>
                </a:tc>
              </a:tr>
              <a:tr h="620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sng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5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https://towardsdatascience.com/explainable-ai-xai-with-a-decision-tree-960d60b240bd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 anchor="ctr"/>
                </a:tc>
              </a:tr>
              <a:tr h="791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https://papers.ssrn.com/sol3/papers.cfm?abstract_id=3167812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 anchor="ctr"/>
                </a:tc>
              </a:tr>
              <a:tr h="791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sng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6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https://www.analyticsvidhya.com/blog/2019/08/comprehensive-guide-k-means-clustering/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dots&#10;" id="318" name="Google Shape;318;p1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319" name="Google Shape;319;p15"/>
          <p:cNvSpPr txBox="1"/>
          <p:nvPr>
            <p:ph type="title"/>
          </p:nvPr>
        </p:nvSpPr>
        <p:spPr>
          <a:xfrm>
            <a:off x="1362437" y="400485"/>
            <a:ext cx="9467127" cy="25279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320" name="Google Shape;320;p15"/>
          <p:cNvSpPr txBox="1"/>
          <p:nvPr>
            <p:ph idx="1" type="body"/>
          </p:nvPr>
        </p:nvSpPr>
        <p:spPr>
          <a:xfrm>
            <a:off x="1362075" y="3738622"/>
            <a:ext cx="9467850" cy="25279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 up of computer code" id="97" name="Google Shape;97;p3"/>
          <p:cNvPicPr preferRelativeResize="0"/>
          <p:nvPr>
            <p:ph idx="2" type="pic"/>
          </p:nvPr>
        </p:nvPicPr>
        <p:blipFill rotWithShape="1">
          <a:blip r:embed="rId3">
            <a:alphaModFix amt="40000"/>
          </a:blip>
          <a:srcRect b="7813" l="0" r="0" t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"/>
          <p:cNvSpPr txBox="1"/>
          <p:nvPr>
            <p:ph type="ctrTitle"/>
          </p:nvPr>
        </p:nvSpPr>
        <p:spPr>
          <a:xfrm>
            <a:off x="1524000" y="2286000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/>
              <a:t>TITLE - THE PREDICTIVE AND SUCCESSFUL FUNDING OF YOUNG OR EARLY-STAGE ENTERPRISES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/>
          <p:nvPr>
            <p:ph type="title"/>
          </p:nvPr>
        </p:nvSpPr>
        <p:spPr>
          <a:xfrm>
            <a:off x="5242425" y="466344"/>
            <a:ext cx="6241651" cy="171035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TEAM MEMBERS </a:t>
            </a:r>
            <a:endParaRPr/>
          </a:p>
        </p:txBody>
      </p:sp>
      <p:pic>
        <p:nvPicPr>
          <p:cNvPr descr="A person talking to another person" id="105" name="Google Shape;105;p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0437" r="10435" t="0"/>
          <a:stretch/>
        </p:blipFill>
        <p:spPr>
          <a:xfrm>
            <a:off x="0" y="0"/>
            <a:ext cx="4287838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6" name="Google Shape;106;p4"/>
          <p:cNvGraphicFramePr/>
          <p:nvPr/>
        </p:nvGraphicFramePr>
        <p:xfrm>
          <a:off x="5242425" y="24591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{169BB855-F7D1-4F50-8939-3402171FFB4F}</a:tableStyleId>
              </a:tblPr>
              <a:tblGrid>
                <a:gridCol w="4828025"/>
              </a:tblGrid>
              <a:tr h="293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Team 2 Members</a:t>
                      </a:r>
                      <a:endParaRPr b="1"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465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>
                          <a:highlight>
                            <a:srgbClr val="FFFFFF"/>
                          </a:highlight>
                        </a:rPr>
                        <a:t>Deepak Adimoolam</a:t>
                      </a:r>
                      <a:endParaRPr b="1" sz="2800" u="none" cap="none" strike="noStrike"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293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Venkateswarlu Amireddy</a:t>
                      </a:r>
                      <a:endParaRPr b="1"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293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Richard Correia</a:t>
                      </a:r>
                      <a:endParaRPr b="1"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826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Arun Kumar Reddy Kandula</a:t>
                      </a:r>
                      <a:endParaRPr b="1"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 txBox="1"/>
          <p:nvPr>
            <p:ph type="title"/>
          </p:nvPr>
        </p:nvSpPr>
        <p:spPr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GOALS AND OBJECTIVES (Richard)</a:t>
            </a:r>
            <a:endParaRPr/>
          </a:p>
        </p:txBody>
      </p:sp>
      <p:sp>
        <p:nvSpPr>
          <p:cNvPr id="113" name="Google Shape;113;p5"/>
          <p:cNvSpPr txBox="1"/>
          <p:nvPr>
            <p:ph idx="1" type="body"/>
          </p:nvPr>
        </p:nvSpPr>
        <p:spPr>
          <a:xfrm>
            <a:off x="176841" y="1833634"/>
            <a:ext cx="2307567" cy="4137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</a:pPr>
            <a:r>
              <a:rPr lang="en-US"/>
              <a:t>MOTIVATION</a:t>
            </a:r>
            <a:endParaRPr/>
          </a:p>
          <a:p>
            <a:pPr indent="-114300" lvl="1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Finance related – interest to team</a:t>
            </a:r>
            <a:endParaRPr/>
          </a:p>
          <a:p>
            <a:pPr indent="-114300" lvl="1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Aspirations to participate in the venture markets as an investor or inventor</a:t>
            </a:r>
            <a:endParaRPr/>
          </a:p>
          <a:p>
            <a:pPr indent="-114300" lvl="1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One of the areas that is ripe for improvements in research and prediction</a:t>
            </a:r>
            <a:endParaRPr/>
          </a:p>
        </p:txBody>
      </p:sp>
      <p:sp>
        <p:nvSpPr>
          <p:cNvPr id="114" name="Google Shape;114;p5"/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5"/>
          <p:cNvSpPr txBox="1"/>
          <p:nvPr/>
        </p:nvSpPr>
        <p:spPr>
          <a:xfrm>
            <a:off x="3009181" y="1833633"/>
            <a:ext cx="2307567" cy="4137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SIGNIFICANCE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 world applicable – maximize the return on investments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Many organizations that lend or fund companies, are looking for ways to predict areas to focus 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Area that needs a lot more work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"/>
          <p:cNvSpPr txBox="1"/>
          <p:nvPr/>
        </p:nvSpPr>
        <p:spPr>
          <a:xfrm>
            <a:off x="6154948" y="1833632"/>
            <a:ext cx="2307567" cy="43035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a solution based on a clean and simple architecture, where the data, processing and analysis are done within integrated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Optimize cost, effort and processing time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Clean, combine, adjust/process, query/analyze the data.  Predict what can lead to survive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5"/>
          <p:cNvSpPr txBox="1"/>
          <p:nvPr/>
        </p:nvSpPr>
        <p:spPr>
          <a:xfrm>
            <a:off x="9300726" y="1833565"/>
            <a:ext cx="2307600" cy="4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Leveraged AWS S3 and Sagemaker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1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activities (load data, process data, analyze, and apply machine learning) within one platform, AWS</a:t>
            </a:r>
            <a:endParaRPr/>
          </a:p>
          <a:p>
            <a:pPr indent="-114300" lvl="1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Designed to support future iterations of work started</a:t>
            </a:r>
            <a:endParaRPr/>
          </a:p>
          <a:p>
            <a:pPr indent="-114300" lvl="1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Focused on key factors (industries, funding) to determine success of enterprises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/>
          <p:nvPr>
            <p:ph type="title"/>
          </p:nvPr>
        </p:nvSpPr>
        <p:spPr>
          <a:xfrm>
            <a:off x="838200" y="155651"/>
            <a:ext cx="1051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MODEL (Deepak)</a:t>
            </a:r>
            <a:endParaRPr/>
          </a:p>
        </p:txBody>
      </p:sp>
      <p:sp>
        <p:nvSpPr>
          <p:cNvPr id="124" name="Google Shape;124;p6"/>
          <p:cNvSpPr txBox="1"/>
          <p:nvPr>
            <p:ph idx="1" type="body"/>
          </p:nvPr>
        </p:nvSpPr>
        <p:spPr>
          <a:xfrm>
            <a:off x="1086600" y="4211738"/>
            <a:ext cx="9231300" cy="18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Highlights</a:t>
            </a:r>
            <a:endParaRPr b="1" sz="22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Supports different types of data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Using S3 Bucket for storage medium and for input and output of data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All pre-processing and processing performed on Sagemaker using spark session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Queries and ML modeling done on Sagemaker (Jupyter lab/Python 3)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Data Visualization is performed using Matplotlib</a:t>
            </a:r>
            <a:endParaRPr/>
          </a:p>
        </p:txBody>
      </p:sp>
      <p:sp>
        <p:nvSpPr>
          <p:cNvPr id="125" name="Google Shape;125;p6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438" y="862151"/>
            <a:ext cx="8965624" cy="3197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/>
          <p:nvPr>
            <p:ph type="title"/>
          </p:nvPr>
        </p:nvSpPr>
        <p:spPr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Why Sagemaker? (deepak) </a:t>
            </a:r>
            <a:r>
              <a:rPr lang="en-US" sz="2000"/>
              <a:t>(I think we should take this slide out coz I ran in Ec2)</a:t>
            </a:r>
            <a:endParaRPr sz="2000"/>
          </a:p>
        </p:txBody>
      </p:sp>
      <p:sp>
        <p:nvSpPr>
          <p:cNvPr id="133" name="Google Shape;133;p7"/>
          <p:cNvSpPr txBox="1"/>
          <p:nvPr>
            <p:ph idx="1" type="body"/>
          </p:nvPr>
        </p:nvSpPr>
        <p:spPr>
          <a:xfrm>
            <a:off x="838200" y="1503075"/>
            <a:ext cx="10219200" cy="46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AutoNum type="arabicPeriod"/>
            </a:pPr>
            <a:r>
              <a:rPr lang="en-US"/>
              <a:t>Tried Ec2 t2.micro - could install and work on pyspark because of ram issue (t2.micro has only 1gb of RAM)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Tried EMR, could install pyspark and setup jupyter notebook but couldn’t connect to the jupyter notebook from browser.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Finally set up Ec2 t2.x2large instance which has 32gb of RAM. Pyspark and jupyter notebook were installed but we had the same accessing issue of jupyter notebook from the browser.</a:t>
            </a:r>
            <a:endParaRPr/>
          </a:p>
          <a:p>
            <a:pPr indent="-228600" lvl="0" marL="3429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4" name="Google Shape;134;p7"/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d189a1881e_0_11"/>
          <p:cNvSpPr txBox="1"/>
          <p:nvPr>
            <p:ph type="title"/>
          </p:nvPr>
        </p:nvSpPr>
        <p:spPr>
          <a:xfrm>
            <a:off x="838200" y="60960"/>
            <a:ext cx="105156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WORKFLOW (</a:t>
            </a:r>
            <a:r>
              <a:rPr lang="en-US"/>
              <a:t>arun)</a:t>
            </a:r>
            <a:endParaRPr/>
          </a:p>
        </p:txBody>
      </p:sp>
      <p:sp>
        <p:nvSpPr>
          <p:cNvPr id="141" name="Google Shape;141;g2d189a1881e_0_11"/>
          <p:cNvSpPr txBox="1"/>
          <p:nvPr>
            <p:ph idx="1" type="body"/>
          </p:nvPr>
        </p:nvSpPr>
        <p:spPr>
          <a:xfrm>
            <a:off x="838200" y="1024475"/>
            <a:ext cx="10685100" cy="5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/>
              <a:t>Query Par</a:t>
            </a:r>
            <a:r>
              <a:rPr b="1" lang="en-US" sz="4500"/>
              <a:t>t</a:t>
            </a:r>
            <a:endParaRPr b="1" sz="45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714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3600"/>
              <a:t>Load 3 files (2 x CSV, 1 x TXT) into AWS S3</a:t>
            </a:r>
            <a:endParaRPr sz="3600"/>
          </a:p>
          <a:p>
            <a:pPr indent="-371475" lvl="0" marL="457200" rtl="0" algn="l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SzPct val="100000"/>
              <a:buChar char="●"/>
            </a:pPr>
            <a:r>
              <a:rPr lang="en-US" sz="3600"/>
              <a:t>Clean the data (remove any rows that have missing values, ensure within columns follow same format, reduce data to lowercase)</a:t>
            </a:r>
            <a:endParaRPr sz="3600"/>
          </a:p>
          <a:p>
            <a:pPr indent="-371475" lvl="0" marL="457200" rtl="0" algn="l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SzPct val="100000"/>
              <a:buChar char="●"/>
            </a:pPr>
            <a:r>
              <a:rPr lang="en-US" sz="3600"/>
              <a:t>Combine the files based on company names and category lists</a:t>
            </a:r>
            <a:endParaRPr sz="3600"/>
          </a:p>
          <a:p>
            <a:pPr indent="-371475" lvl="0" marL="457200" rtl="0" algn="l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SzPct val="100000"/>
              <a:buChar char="●"/>
            </a:pPr>
            <a:r>
              <a:rPr lang="en-US" sz="3600"/>
              <a:t>Remove duplicate data</a:t>
            </a:r>
            <a:endParaRPr sz="3600"/>
          </a:p>
          <a:p>
            <a:pPr indent="-371475" lvl="0" marL="457200" rtl="0" algn="l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SzPct val="100000"/>
              <a:buChar char="●"/>
            </a:pPr>
            <a:r>
              <a:rPr lang="en-US" sz="3600"/>
              <a:t>Aggregate some of the rows into the combined headings (categories into industries)</a:t>
            </a:r>
            <a:endParaRPr sz="3600"/>
          </a:p>
          <a:p>
            <a:pPr indent="-371475" lvl="0" marL="457200" rtl="0" algn="l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SzPct val="100000"/>
              <a:buChar char="●"/>
            </a:pPr>
            <a:r>
              <a:rPr lang="en-US" sz="3600"/>
              <a:t>Pivot the categories under source of funding column into separate columns</a:t>
            </a:r>
            <a:endParaRPr sz="3600"/>
          </a:p>
          <a:p>
            <a:pPr indent="-371475" lvl="0" marL="457200" rtl="0" algn="l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SzPct val="100000"/>
              <a:buChar char="●"/>
            </a:pPr>
            <a:r>
              <a:rPr lang="en-US" sz="3600"/>
              <a:t>Perform 5 queries and data visualizations</a:t>
            </a:r>
            <a:endParaRPr sz="3600"/>
          </a:p>
          <a:p>
            <a:pPr indent="-228600" lvl="0" marL="3429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2" name="Google Shape;142;g2d189a1881e_0_11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d1df9db6cc_0_61"/>
          <p:cNvSpPr txBox="1"/>
          <p:nvPr>
            <p:ph type="title"/>
          </p:nvPr>
        </p:nvSpPr>
        <p:spPr>
          <a:xfrm>
            <a:off x="838200" y="60960"/>
            <a:ext cx="105156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WORKFLOW (arun)</a:t>
            </a:r>
            <a:endParaRPr/>
          </a:p>
        </p:txBody>
      </p:sp>
      <p:sp>
        <p:nvSpPr>
          <p:cNvPr id="149" name="Google Shape;149;g2d1df9db6cc_0_61"/>
          <p:cNvSpPr/>
          <p:nvPr/>
        </p:nvSpPr>
        <p:spPr>
          <a:xfrm>
            <a:off x="0" y="6303963"/>
            <a:ext cx="12192000" cy="5541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chemeClr val="accent1"/>
              </a:gs>
              <a:gs pos="100000">
                <a:srgbClr val="E7995A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2d1df9db6cc_0_61"/>
          <p:cNvSpPr txBox="1"/>
          <p:nvPr>
            <p:ph idx="1" type="body"/>
          </p:nvPr>
        </p:nvSpPr>
        <p:spPr>
          <a:xfrm>
            <a:off x="753450" y="1234550"/>
            <a:ext cx="10685100" cy="4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/>
              <a:t>ML Part</a:t>
            </a:r>
            <a:endParaRPr b="1" sz="2700"/>
          </a:p>
          <a:p>
            <a:pPr indent="-36195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Index categorical columns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Focus on data features such country code, status, sources of funding, industries and amount funded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Remove all non-feature columns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Focus on classification models, decision tree and random forest to help optimize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Outcome value to classify was status (operating, acquired, IPO, not in operation) </a:t>
            </a:r>
            <a:endParaRPr sz="2100"/>
          </a:p>
          <a:p>
            <a:pPr indent="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3429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2024-04-30T04:34:58Z</dcterms:created>
  <dc:creator>Rich Correia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